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6" r:id="rId2"/>
    <p:sldId id="256" r:id="rId3"/>
    <p:sldId id="267" r:id="rId4"/>
    <p:sldId id="258" r:id="rId5"/>
    <p:sldId id="268" r:id="rId6"/>
    <p:sldId id="269" r:id="rId7"/>
    <p:sldId id="270" r:id="rId8"/>
  </p:sldIdLst>
  <p:sldSz cx="9144000" cy="5715000" type="screen16x1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riam Mulders" initials="MM" lastIdx="6" clrIdx="0">
    <p:extLst>
      <p:ext uri="{19B8F6BF-5375-455C-9EA6-DF929625EA0E}">
        <p15:presenceInfo xmlns:p15="http://schemas.microsoft.com/office/powerpoint/2012/main" userId="S::miriam.mulders@uni-duisburg-essen.de::0260bf18-092a-428e-9319-4b947a7e67e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Helle Formatvorlage 3 - Akz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35" autoAdjust="0"/>
    <p:restoredTop sz="94660"/>
  </p:normalViewPr>
  <p:slideViewPr>
    <p:cSldViewPr snapToGrid="0">
      <p:cViewPr>
        <p:scale>
          <a:sx n="70" d="100"/>
          <a:sy n="70" d="100"/>
        </p:scale>
        <p:origin x="280" y="1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0-28T09:30:03.797" idx="1">
    <p:pos x="5474" y="-377"/>
    <p:text>Was versteht man unter Decklackierungen?</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10-28T09:46:18.320" idx="2">
    <p:pos x="5854" y="-113"/>
    <p:text>Der Decklack oder auch top coat bildet die oberste Schicht des Lackiersystems. Er wird auf den geschliffenen oder den abgelüfteten Füller aufgebracht. Man unterscheidet zwischen Einschicht-Decklackierung, Zwei-Schicht-Decklackierung und Mehrschicht-Decklackierung.  Auf diesem Foto siehst du den Prozess einer Lackierung vom Rohzustand über Verzinkung, Phosphatierung, Füllern hin zur Decklackierung. In der obersten Zeile siehst du zum Beispiel die Einschicht-Uni-Lackierung. In der Zeile darunter die Zwei-Schicht-Uni-Lackierung. Darunter die Zwei-Schicht-Uni-Lackierung in Metallic und so weiter.</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0-28T09:54:52.331" idx="4">
    <p:pos x="5886" y="-46"/>
    <p:text>Aber was genau sind nun die Unterschiede zwischen Einschicht-Decklackierung, Zweischicht-Decklackierung und Mehrschicht-Decklackierung?</p:text>
    <p:extLst>
      <p:ext uri="{C676402C-5697-4E1C-873F-D02D1690AC5C}">
        <p15:threadingInfo xmlns:p15="http://schemas.microsoft.com/office/powerpoint/2012/main" timeZoneBias="-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10-28T09:52:41.089" idx="3">
    <p:pos x="5926" y="-111"/>
    <p:text>Unter einer Einschicht-Decklackierung versteht man einen Decklack, der nur aus einer Schicht besteht. Diese Schicht enthält die farbgebenden Komponenten und schützt gleichzeitig die darunterliegenden Schichten durch seine hohe mechanische und chemische Beständigkeit.</p:text>
    <p:extLst>
      <p:ext uri="{C676402C-5697-4E1C-873F-D02D1690AC5C}">
        <p15:threadingInfo xmlns:p15="http://schemas.microsoft.com/office/powerpoint/2012/main" timeZoneBias="-6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10-28T10:01:18.368" idx="5">
    <p:pos x="5858" y="-75"/>
    <p:text>Unter einer Zweischicht-Decklackierung versteht man einen Decklack, der aus zwei
Schichten besteht, dem Basislack und dem Klarlack. Der Einkomponenten-Basislack ist ein physikalisch trocknender Einkomponentenlack. Das heißt er trocknet durch die Verdunstung des Lösemittels. Danach erscheint die Oberfläche matt. Der Basislack enthält die farbgebende Komponente. Bei Metallic- und Perleffekt-Lackierungen sind zusätzlich noch die Effektpigmente in Form kleiner Metall- oder Glimmerplättchen eingelagert.  Der Basislack ist nicht witterungsbeständig. Deswegen muss er durch eine zweite Lackschicht, den unpigmentierten Klarlack, geschützt werden.  Gleichzeitig verleiht er der Lackierung hohen Glanz. Er wird nach der vorgeschriebenen Ablüftzeit nass-in-nass auf den Basislack aufgespritzt.</p:text>
    <p:extLst>
      <p:ext uri="{C676402C-5697-4E1C-873F-D02D1690AC5C}">
        <p15:threadingInfo xmlns:p15="http://schemas.microsoft.com/office/powerpoint/2012/main" timeZoneBias="-6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10-28T10:19:17.268" idx="6">
    <p:pos x="5890" y="-302"/>
    <p:text>Manche Lackierungen wie beispielsweise Perleffekt-Lackierungen benötigen noch zusätzliche Lackschichten. So wird auf die Schicht mit den effektgebenden Pigmenten eine weitere Schicht mit farbgebenden Pigmenten aufgetragen. So kommt der Perleffekt besser zur Erscheinung. Anschließend wird noch mit normalem Klarlack überlackiert.</p:text>
    <p:extLst>
      <p:ext uri="{C676402C-5697-4E1C-873F-D02D1690AC5C}">
        <p15:threadingInfo xmlns:p15="http://schemas.microsoft.com/office/powerpoint/2012/main" timeZoneBias="-60"/>
      </p:ext>
    </p:extLst>
  </p:cm>
</p:cmLst>
</file>

<file path=ppt/media/hdphoto1.wdp>
</file>

<file path=ppt/media/hdphoto2.wdp>
</file>

<file path=ppt/media/hdphoto3.wdp>
</file>

<file path=ppt/media/hdphoto4.wdp>
</file>

<file path=ppt/media/image1.jpeg>
</file>

<file path=ppt/media/image2.jpeg>
</file>

<file path=ppt/media/image3.jpe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de-DE"/>
              <a:t>Mastertitelformat bearbeiten</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48BCAB1A-710D-4820-9799-E0563B1128A0}" type="datetimeFigureOut">
              <a:rPr lang="de-DE" smtClean="0"/>
              <a:t>28.10.2020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9FB3BAA7-4448-4292-BE1F-54A834F664E6}" type="slidenum">
              <a:rPr lang="de-DE" smtClean="0"/>
              <a:t>‹Nr.›</a:t>
            </a:fld>
            <a:endParaRPr lang="de-DE"/>
          </a:p>
        </p:txBody>
      </p:sp>
    </p:spTree>
    <p:extLst>
      <p:ext uri="{BB962C8B-B14F-4D97-AF65-F5344CB8AC3E}">
        <p14:creationId xmlns:p14="http://schemas.microsoft.com/office/powerpoint/2010/main" val="5671879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48BCAB1A-710D-4820-9799-E0563B1128A0}" type="datetimeFigureOut">
              <a:rPr lang="de-DE" smtClean="0"/>
              <a:t>28.10.2020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9FB3BAA7-4448-4292-BE1F-54A834F664E6}" type="slidenum">
              <a:rPr lang="de-DE" smtClean="0"/>
              <a:t>‹Nr.›</a:t>
            </a:fld>
            <a:endParaRPr lang="de-DE"/>
          </a:p>
        </p:txBody>
      </p:sp>
    </p:spTree>
    <p:extLst>
      <p:ext uri="{BB962C8B-B14F-4D97-AF65-F5344CB8AC3E}">
        <p14:creationId xmlns:p14="http://schemas.microsoft.com/office/powerpoint/2010/main" val="2589775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48BCAB1A-710D-4820-9799-E0563B1128A0}" type="datetimeFigureOut">
              <a:rPr lang="de-DE" smtClean="0"/>
              <a:t>28.10.2020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9FB3BAA7-4448-4292-BE1F-54A834F664E6}" type="slidenum">
              <a:rPr lang="de-DE" smtClean="0"/>
              <a:t>‹Nr.›</a:t>
            </a:fld>
            <a:endParaRPr lang="de-DE"/>
          </a:p>
        </p:txBody>
      </p:sp>
    </p:spTree>
    <p:extLst>
      <p:ext uri="{BB962C8B-B14F-4D97-AF65-F5344CB8AC3E}">
        <p14:creationId xmlns:p14="http://schemas.microsoft.com/office/powerpoint/2010/main" val="2450575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48BCAB1A-710D-4820-9799-E0563B1128A0}" type="datetimeFigureOut">
              <a:rPr lang="de-DE" smtClean="0"/>
              <a:t>28.10.2020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9FB3BAA7-4448-4292-BE1F-54A834F664E6}" type="slidenum">
              <a:rPr lang="de-DE" smtClean="0"/>
              <a:t>‹Nr.›</a:t>
            </a:fld>
            <a:endParaRPr lang="de-DE"/>
          </a:p>
        </p:txBody>
      </p:sp>
    </p:spTree>
    <p:extLst>
      <p:ext uri="{BB962C8B-B14F-4D97-AF65-F5344CB8AC3E}">
        <p14:creationId xmlns:p14="http://schemas.microsoft.com/office/powerpoint/2010/main" val="4288744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de-DE"/>
              <a:t>Mastertitelformat bearbeiten</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48BCAB1A-710D-4820-9799-E0563B1128A0}" type="datetimeFigureOut">
              <a:rPr lang="de-DE" smtClean="0"/>
              <a:t>28.10.2020</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9FB3BAA7-4448-4292-BE1F-54A834F664E6}" type="slidenum">
              <a:rPr lang="de-DE" smtClean="0"/>
              <a:t>‹Nr.›</a:t>
            </a:fld>
            <a:endParaRPr lang="de-DE"/>
          </a:p>
        </p:txBody>
      </p:sp>
    </p:spTree>
    <p:extLst>
      <p:ext uri="{BB962C8B-B14F-4D97-AF65-F5344CB8AC3E}">
        <p14:creationId xmlns:p14="http://schemas.microsoft.com/office/powerpoint/2010/main" val="1535459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48BCAB1A-710D-4820-9799-E0563B1128A0}" type="datetimeFigureOut">
              <a:rPr lang="de-DE" smtClean="0"/>
              <a:t>28.10.2020</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9FB3BAA7-4448-4292-BE1F-54A834F664E6}" type="slidenum">
              <a:rPr lang="de-DE" smtClean="0"/>
              <a:t>‹Nr.›</a:t>
            </a:fld>
            <a:endParaRPr lang="de-DE"/>
          </a:p>
        </p:txBody>
      </p:sp>
    </p:spTree>
    <p:extLst>
      <p:ext uri="{BB962C8B-B14F-4D97-AF65-F5344CB8AC3E}">
        <p14:creationId xmlns:p14="http://schemas.microsoft.com/office/powerpoint/2010/main" val="44928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de-DE"/>
              <a:t>Mastertitelformat bearbeiten</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Mastertextformat bearbeiten</a:t>
            </a:r>
          </a:p>
        </p:txBody>
      </p:sp>
      <p:sp>
        <p:nvSpPr>
          <p:cNvPr id="4" name="Content Placeholder 3"/>
          <p:cNvSpPr>
            <a:spLocks noGrp="1"/>
          </p:cNvSpPr>
          <p:nvPr>
            <p:ph sz="half" idx="2"/>
          </p:nvPr>
        </p:nvSpPr>
        <p:spPr>
          <a:xfrm>
            <a:off x="629842" y="2087563"/>
            <a:ext cx="3868340" cy="307049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Mastertextformat bearbeiten</a:t>
            </a:r>
          </a:p>
        </p:txBody>
      </p:sp>
      <p:sp>
        <p:nvSpPr>
          <p:cNvPr id="6" name="Content Placeholder 5"/>
          <p:cNvSpPr>
            <a:spLocks noGrp="1"/>
          </p:cNvSpPr>
          <p:nvPr>
            <p:ph sz="quarter" idx="4"/>
          </p:nvPr>
        </p:nvSpPr>
        <p:spPr>
          <a:xfrm>
            <a:off x="4629150" y="2087563"/>
            <a:ext cx="3887391" cy="3070490"/>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48BCAB1A-710D-4820-9799-E0563B1128A0}" type="datetimeFigureOut">
              <a:rPr lang="de-DE" smtClean="0"/>
              <a:t>28.10.2020</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9FB3BAA7-4448-4292-BE1F-54A834F664E6}" type="slidenum">
              <a:rPr lang="de-DE" smtClean="0"/>
              <a:t>‹Nr.›</a:t>
            </a:fld>
            <a:endParaRPr lang="de-DE"/>
          </a:p>
        </p:txBody>
      </p:sp>
    </p:spTree>
    <p:extLst>
      <p:ext uri="{BB962C8B-B14F-4D97-AF65-F5344CB8AC3E}">
        <p14:creationId xmlns:p14="http://schemas.microsoft.com/office/powerpoint/2010/main" val="4055014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48BCAB1A-710D-4820-9799-E0563B1128A0}" type="datetimeFigureOut">
              <a:rPr lang="de-DE" smtClean="0"/>
              <a:t>28.10.2020</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9FB3BAA7-4448-4292-BE1F-54A834F664E6}" type="slidenum">
              <a:rPr lang="de-DE" smtClean="0"/>
              <a:t>‹Nr.›</a:t>
            </a:fld>
            <a:endParaRPr lang="de-DE"/>
          </a:p>
        </p:txBody>
      </p:sp>
    </p:spTree>
    <p:extLst>
      <p:ext uri="{BB962C8B-B14F-4D97-AF65-F5344CB8AC3E}">
        <p14:creationId xmlns:p14="http://schemas.microsoft.com/office/powerpoint/2010/main" val="18684484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BCAB1A-710D-4820-9799-E0563B1128A0}" type="datetimeFigureOut">
              <a:rPr lang="de-DE" smtClean="0"/>
              <a:t>28.10.2020</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9FB3BAA7-4448-4292-BE1F-54A834F664E6}" type="slidenum">
              <a:rPr lang="de-DE" smtClean="0"/>
              <a:t>‹Nr.›</a:t>
            </a:fld>
            <a:endParaRPr lang="de-DE"/>
          </a:p>
        </p:txBody>
      </p:sp>
    </p:spTree>
    <p:extLst>
      <p:ext uri="{BB962C8B-B14F-4D97-AF65-F5344CB8AC3E}">
        <p14:creationId xmlns:p14="http://schemas.microsoft.com/office/powerpoint/2010/main" val="1112981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de-DE"/>
              <a:t>Mastertitelformat bearbeiten</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Mastertextformat bearbeiten</a:t>
            </a:r>
          </a:p>
        </p:txBody>
      </p:sp>
      <p:sp>
        <p:nvSpPr>
          <p:cNvPr id="5" name="Date Placeholder 4"/>
          <p:cNvSpPr>
            <a:spLocks noGrp="1"/>
          </p:cNvSpPr>
          <p:nvPr>
            <p:ph type="dt" sz="half" idx="10"/>
          </p:nvPr>
        </p:nvSpPr>
        <p:spPr/>
        <p:txBody>
          <a:bodyPr/>
          <a:lstStyle/>
          <a:p>
            <a:fld id="{48BCAB1A-710D-4820-9799-E0563B1128A0}" type="datetimeFigureOut">
              <a:rPr lang="de-DE" smtClean="0"/>
              <a:t>28.10.2020</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9FB3BAA7-4448-4292-BE1F-54A834F664E6}" type="slidenum">
              <a:rPr lang="de-DE" smtClean="0"/>
              <a:t>‹Nr.›</a:t>
            </a:fld>
            <a:endParaRPr lang="de-DE"/>
          </a:p>
        </p:txBody>
      </p:sp>
    </p:spTree>
    <p:extLst>
      <p:ext uri="{BB962C8B-B14F-4D97-AF65-F5344CB8AC3E}">
        <p14:creationId xmlns:p14="http://schemas.microsoft.com/office/powerpoint/2010/main" val="3220624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de-DE"/>
              <a:t>Mastertitelformat bearbeiten</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de-DE"/>
              <a:t>Bild durch Klicken auf Symbol hinzufügen</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Mastertextformat bearbeiten</a:t>
            </a:r>
          </a:p>
        </p:txBody>
      </p:sp>
      <p:sp>
        <p:nvSpPr>
          <p:cNvPr id="5" name="Date Placeholder 4"/>
          <p:cNvSpPr>
            <a:spLocks noGrp="1"/>
          </p:cNvSpPr>
          <p:nvPr>
            <p:ph type="dt" sz="half" idx="10"/>
          </p:nvPr>
        </p:nvSpPr>
        <p:spPr/>
        <p:txBody>
          <a:bodyPr/>
          <a:lstStyle/>
          <a:p>
            <a:fld id="{48BCAB1A-710D-4820-9799-E0563B1128A0}" type="datetimeFigureOut">
              <a:rPr lang="de-DE" smtClean="0"/>
              <a:t>28.10.2020</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9FB3BAA7-4448-4292-BE1F-54A834F664E6}" type="slidenum">
              <a:rPr lang="de-DE" smtClean="0"/>
              <a:t>‹Nr.›</a:t>
            </a:fld>
            <a:endParaRPr lang="de-DE"/>
          </a:p>
        </p:txBody>
      </p:sp>
    </p:spTree>
    <p:extLst>
      <p:ext uri="{BB962C8B-B14F-4D97-AF65-F5344CB8AC3E}">
        <p14:creationId xmlns:p14="http://schemas.microsoft.com/office/powerpoint/2010/main" val="3055363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48BCAB1A-710D-4820-9799-E0563B1128A0}" type="datetimeFigureOut">
              <a:rPr lang="de-DE" smtClean="0"/>
              <a:t>28.10.2020</a:t>
            </a:fld>
            <a:endParaRPr lang="de-DE"/>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9FB3BAA7-4448-4292-BE1F-54A834F664E6}" type="slidenum">
              <a:rPr lang="de-DE" smtClean="0"/>
              <a:t>‹Nr.›</a:t>
            </a:fld>
            <a:endParaRPr lang="de-DE"/>
          </a:p>
        </p:txBody>
      </p:sp>
    </p:spTree>
    <p:extLst>
      <p:ext uri="{BB962C8B-B14F-4D97-AF65-F5344CB8AC3E}">
        <p14:creationId xmlns:p14="http://schemas.microsoft.com/office/powerpoint/2010/main" val="195715479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comments" Target="../comments/commen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4.xml"/><Relationship Id="rId6" Type="http://schemas.openxmlformats.org/officeDocument/2006/relationships/comments" Target="../comments/comment4.xml"/><Relationship Id="rId5" Type="http://schemas.microsoft.com/office/2007/relationships/hdphoto" Target="../media/hdphoto2.wdp"/><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comments" Target="../comments/comment5.xml"/></Relationships>
</file>

<file path=ppt/slides/_rels/slide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7.png"/><Relationship Id="rId1" Type="http://schemas.openxmlformats.org/officeDocument/2006/relationships/slideLayout" Target="../slideLayouts/slideLayout4.xml"/><Relationship Id="rId4" Type="http://schemas.openxmlformats.org/officeDocument/2006/relationships/comments" Target="../comments/commen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538AB0-2D6E-4911-B366-59BBB0F7AD54}"/>
              </a:ext>
            </a:extLst>
          </p:cNvPr>
          <p:cNvSpPr>
            <a:spLocks noGrp="1"/>
          </p:cNvSpPr>
          <p:nvPr>
            <p:ph type="ctrTitle"/>
          </p:nvPr>
        </p:nvSpPr>
        <p:spPr/>
        <p:txBody>
          <a:bodyPr/>
          <a:lstStyle/>
          <a:p>
            <a:r>
              <a:rPr lang="de-DE" dirty="0"/>
              <a:t>Decklackierungen</a:t>
            </a:r>
          </a:p>
        </p:txBody>
      </p:sp>
      <p:sp>
        <p:nvSpPr>
          <p:cNvPr id="4" name="Textfeld 3">
            <a:extLst>
              <a:ext uri="{FF2B5EF4-FFF2-40B4-BE49-F238E27FC236}">
                <a16:creationId xmlns:a16="http://schemas.microsoft.com/office/drawing/2014/main" id="{7239EDCA-9AC9-4EC9-B340-017D6929EFAE}"/>
              </a:ext>
            </a:extLst>
          </p:cNvPr>
          <p:cNvSpPr txBox="1"/>
          <p:nvPr/>
        </p:nvSpPr>
        <p:spPr>
          <a:xfrm>
            <a:off x="3765885" y="5233737"/>
            <a:ext cx="5378115" cy="369332"/>
          </a:xfrm>
          <a:prstGeom prst="rect">
            <a:avLst/>
          </a:prstGeom>
          <a:noFill/>
        </p:spPr>
        <p:txBody>
          <a:bodyPr wrap="square" rtlCol="0">
            <a:spAutoFit/>
          </a:bodyPr>
          <a:lstStyle/>
          <a:p>
            <a:r>
              <a:rPr lang="de-DE" dirty="0"/>
              <a:t>Quelle: Fachwissen Fahrzeuglackierer, 3. Auflage (2018)</a:t>
            </a:r>
          </a:p>
        </p:txBody>
      </p:sp>
    </p:spTree>
    <p:extLst>
      <p:ext uri="{BB962C8B-B14F-4D97-AF65-F5344CB8AC3E}">
        <p14:creationId xmlns:p14="http://schemas.microsoft.com/office/powerpoint/2010/main" val="3923580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feld 3">
            <a:extLst>
              <a:ext uri="{FF2B5EF4-FFF2-40B4-BE49-F238E27FC236}">
                <a16:creationId xmlns:a16="http://schemas.microsoft.com/office/drawing/2014/main" id="{7239EDCA-9AC9-4EC9-B340-017D6929EFAE}"/>
              </a:ext>
            </a:extLst>
          </p:cNvPr>
          <p:cNvSpPr txBox="1"/>
          <p:nvPr/>
        </p:nvSpPr>
        <p:spPr>
          <a:xfrm>
            <a:off x="4840083" y="5278125"/>
            <a:ext cx="5378115" cy="369332"/>
          </a:xfrm>
          <a:prstGeom prst="rect">
            <a:avLst/>
          </a:prstGeom>
          <a:noFill/>
        </p:spPr>
        <p:txBody>
          <a:bodyPr wrap="square" rtlCol="0">
            <a:spAutoFit/>
          </a:bodyPr>
          <a:lstStyle/>
          <a:p>
            <a:r>
              <a:rPr lang="de-DE" dirty="0"/>
              <a:t>Quelle: Mercedes Benz Ludwigsfelde GmbH</a:t>
            </a:r>
          </a:p>
        </p:txBody>
      </p:sp>
      <p:pic>
        <p:nvPicPr>
          <p:cNvPr id="15" name="Grafik 14" descr="Ein Bild, das Text, drinnen, Container, Kasten enthält.&#10;&#10;Automatisch generierte Beschreibung">
            <a:extLst>
              <a:ext uri="{FF2B5EF4-FFF2-40B4-BE49-F238E27FC236}">
                <a16:creationId xmlns:a16="http://schemas.microsoft.com/office/drawing/2014/main" id="{9097DA7E-79F5-43A7-A56F-85CDA305B09A}"/>
              </a:ext>
            </a:extLst>
          </p:cNvPr>
          <p:cNvPicPr>
            <a:picLocks noChangeAspect="1"/>
          </p:cNvPicPr>
          <p:nvPr/>
        </p:nvPicPr>
        <p:blipFill rotWithShape="1">
          <a:blip r:embed="rId2">
            <a:extLst>
              <a:ext uri="{28A0092B-C50C-407E-A947-70E740481C1C}">
                <a14:useLocalDpi xmlns:a14="http://schemas.microsoft.com/office/drawing/2010/main" val="0"/>
              </a:ext>
            </a:extLst>
          </a:blip>
          <a:srcRect l="2574" t="8811" r="939" b="13657"/>
          <a:stretch/>
        </p:blipFill>
        <p:spPr>
          <a:xfrm>
            <a:off x="411169" y="992156"/>
            <a:ext cx="5471437" cy="3297397"/>
          </a:xfrm>
          <a:prstGeom prst="rect">
            <a:avLst/>
          </a:prstGeom>
          <a:scene3d>
            <a:camera prst="orthographicFront">
              <a:rot lat="0" lon="0" rev="0"/>
            </a:camera>
            <a:lightRig rig="threePt" dir="t"/>
          </a:scene3d>
        </p:spPr>
      </p:pic>
      <p:pic>
        <p:nvPicPr>
          <p:cNvPr id="13" name="Grafik 12" descr="Ein Bild, das Text, Schrank enthält.&#10;&#10;Automatisch generierte Beschreibung">
            <a:extLst>
              <a:ext uri="{FF2B5EF4-FFF2-40B4-BE49-F238E27FC236}">
                <a16:creationId xmlns:a16="http://schemas.microsoft.com/office/drawing/2014/main" id="{F39FE16F-3EAF-4110-9FE9-C003D6C41AF6}"/>
              </a:ext>
            </a:extLst>
          </p:cNvPr>
          <p:cNvPicPr>
            <a:picLocks noChangeAspect="1"/>
          </p:cNvPicPr>
          <p:nvPr/>
        </p:nvPicPr>
        <p:blipFill rotWithShape="1">
          <a:blip r:embed="rId3">
            <a:extLst>
              <a:ext uri="{28A0092B-C50C-407E-A947-70E740481C1C}">
                <a14:useLocalDpi xmlns:a14="http://schemas.microsoft.com/office/drawing/2010/main" val="0"/>
              </a:ext>
            </a:extLst>
          </a:blip>
          <a:srcRect l="26082" t="3202" r="4666" b="22786"/>
          <a:stretch/>
        </p:blipFill>
        <p:spPr>
          <a:xfrm>
            <a:off x="4616387" y="992156"/>
            <a:ext cx="4113793" cy="3297397"/>
          </a:xfrm>
          <a:prstGeom prst="rect">
            <a:avLst/>
          </a:prstGeom>
        </p:spPr>
      </p:pic>
    </p:spTree>
    <p:extLst>
      <p:ext uri="{BB962C8B-B14F-4D97-AF65-F5344CB8AC3E}">
        <p14:creationId xmlns:p14="http://schemas.microsoft.com/office/powerpoint/2010/main" val="2444816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otwendiges Betriebsvermögen (Alle Infos für 2020)">
            <a:extLst>
              <a:ext uri="{FF2B5EF4-FFF2-40B4-BE49-F238E27FC236}">
                <a16:creationId xmlns:a16="http://schemas.microsoft.com/office/drawing/2014/main" id="{FA56AE3F-D9E3-4154-BFB3-A9372B534C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5925" y="2751660"/>
            <a:ext cx="1984248" cy="2203704"/>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9D538AB0-2D6E-4911-B366-59BBB0F7AD54}"/>
              </a:ext>
            </a:extLst>
          </p:cNvPr>
          <p:cNvSpPr>
            <a:spLocks noGrp="1"/>
          </p:cNvSpPr>
          <p:nvPr>
            <p:ph type="ctrTitle"/>
          </p:nvPr>
        </p:nvSpPr>
        <p:spPr>
          <a:xfrm rot="20049210">
            <a:off x="1143000" y="1570302"/>
            <a:ext cx="6858000" cy="1989667"/>
          </a:xfrm>
        </p:spPr>
        <p:txBody>
          <a:bodyPr>
            <a:normAutofit/>
          </a:bodyPr>
          <a:lstStyle/>
          <a:p>
            <a:r>
              <a:rPr lang="de-DE" sz="4400" dirty="0"/>
              <a:t>Worin unterscheiden sich Decklackierungen?</a:t>
            </a:r>
          </a:p>
        </p:txBody>
      </p:sp>
    </p:spTree>
    <p:extLst>
      <p:ext uri="{BB962C8B-B14F-4D97-AF65-F5344CB8AC3E}">
        <p14:creationId xmlns:p14="http://schemas.microsoft.com/office/powerpoint/2010/main" val="2878919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538AB0-2D6E-4911-B366-59BBB0F7AD54}"/>
              </a:ext>
            </a:extLst>
          </p:cNvPr>
          <p:cNvSpPr>
            <a:spLocks noGrp="1"/>
          </p:cNvSpPr>
          <p:nvPr>
            <p:ph type="title"/>
          </p:nvPr>
        </p:nvSpPr>
        <p:spPr/>
        <p:txBody>
          <a:bodyPr/>
          <a:lstStyle/>
          <a:p>
            <a:r>
              <a:rPr lang="de-DE" dirty="0"/>
              <a:t>Einschicht-Decklackierung</a:t>
            </a:r>
          </a:p>
        </p:txBody>
      </p:sp>
      <p:pic>
        <p:nvPicPr>
          <p:cNvPr id="7" name="Grafik 6">
            <a:extLst>
              <a:ext uri="{FF2B5EF4-FFF2-40B4-BE49-F238E27FC236}">
                <a16:creationId xmlns:a16="http://schemas.microsoft.com/office/drawing/2014/main" id="{917BAAFE-56B4-44BA-B2E7-22715042CDD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075" b="96888" l="4982" r="89668">
                        <a14:foregroundMark x1="7196" y1="19502" x2="7011" y2="29668"/>
                        <a14:foregroundMark x1="33374" y1="4568" x2="33579" y2="4564"/>
                        <a14:foregroundMark x1="22509" y1="4772" x2="31937" y2="4595"/>
                        <a14:foregroundMark x1="33579" y1="4564" x2="34346" y2="4564"/>
                        <a14:foregroundMark x1="27860" y1="2075" x2="31819" y2="4784"/>
                        <a14:foregroundMark x1="59963" y1="91909" x2="65498" y2="92946"/>
                        <a14:foregroundMark x1="62915" y1="97095" x2="63653" y2="96888"/>
                        <a14:foregroundMark x1="4982" y1="56224" x2="7934" y2="39834"/>
                        <a14:foregroundMark x1="78782" y1="35892" x2="83395" y2="40041"/>
                        <a14:foregroundMark x1="44834" y1="14315" x2="47786" y2="15768"/>
                        <a14:backgroundMark x1="33764" y1="5187" x2="36347" y2="7261"/>
                        <a14:backgroundMark x1="32472" y1="3734" x2="33764" y2="3942"/>
                        <a14:backgroundMark x1="33948" y1="3942" x2="33948" y2="3320"/>
                        <a14:backgroundMark x1="33395" y1="4772" x2="33395" y2="4772"/>
                        <a14:backgroundMark x1="36347" y1="4979" x2="34317" y2="4564"/>
                      </a14:backgroundRemoval>
                    </a14:imgEffect>
                  </a14:imgLayer>
                </a14:imgProps>
              </a:ext>
            </a:extLst>
          </a:blip>
          <a:stretch>
            <a:fillRect/>
          </a:stretch>
        </p:blipFill>
        <p:spPr>
          <a:xfrm>
            <a:off x="2248139" y="1344899"/>
            <a:ext cx="4210191" cy="3744118"/>
          </a:xfrm>
          <a:prstGeom prst="rect">
            <a:avLst/>
          </a:prstGeom>
        </p:spPr>
      </p:pic>
      <p:pic>
        <p:nvPicPr>
          <p:cNvPr id="9" name="Grafik 8">
            <a:extLst>
              <a:ext uri="{FF2B5EF4-FFF2-40B4-BE49-F238E27FC236}">
                <a16:creationId xmlns:a16="http://schemas.microsoft.com/office/drawing/2014/main" id="{A4821593-09F6-443D-B225-4D8A84566EC3}"/>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8130" b="89431" l="5847" r="93347">
                        <a14:foregroundMark x1="9677" y1="39837" x2="11290" y2="51220"/>
                        <a14:foregroundMark x1="5847" y1="46341" x2="5847" y2="40650"/>
                        <a14:foregroundMark x1="21976" y1="38211" x2="22177" y2="52033"/>
                        <a14:foregroundMark x1="22984" y1="36585" x2="25403" y2="36585"/>
                        <a14:foregroundMark x1="28831" y1="47154" x2="31250" y2="45528"/>
                        <a14:foregroundMark x1="28629" y1="60976" x2="28831" y2="57724"/>
                        <a14:foregroundMark x1="35685" y1="51220" x2="36290" y2="58537"/>
                        <a14:foregroundMark x1="40524" y1="40650" x2="40524" y2="49593"/>
                        <a14:foregroundMark x1="47984" y1="50407" x2="48387" y2="58537"/>
                        <a14:foregroundMark x1="48589" y1="35772" x2="48589" y2="35772"/>
                        <a14:foregroundMark x1="56048" y1="48780" x2="56452" y2="56911"/>
                        <a14:foregroundMark x1="59274" y1="51220" x2="59476" y2="57724"/>
                        <a14:foregroundMark x1="71774" y1="56098" x2="74597" y2="56098"/>
                        <a14:foregroundMark x1="77621" y1="49593" x2="78024" y2="58537"/>
                        <a14:foregroundMark x1="85887" y1="43902" x2="85887" y2="52846"/>
                        <a14:foregroundMark x1="89315" y1="56911" x2="89113" y2="52846"/>
                        <a14:foregroundMark x1="93347" y1="52846" x2="92540" y2="47154"/>
                      </a14:backgroundRemoval>
                    </a14:imgEffect>
                  </a14:imgLayer>
                </a14:imgProps>
              </a:ext>
            </a:extLst>
          </a:blip>
          <a:srcRect r="81359" b="12948"/>
          <a:stretch/>
        </p:blipFill>
        <p:spPr>
          <a:xfrm>
            <a:off x="6121841" y="4707173"/>
            <a:ext cx="398229" cy="461175"/>
          </a:xfrm>
          <a:prstGeom prst="rect">
            <a:avLst/>
          </a:prstGeom>
        </p:spPr>
      </p:pic>
      <p:sp>
        <p:nvSpPr>
          <p:cNvPr id="10" name="Textfeld 9">
            <a:extLst>
              <a:ext uri="{FF2B5EF4-FFF2-40B4-BE49-F238E27FC236}">
                <a16:creationId xmlns:a16="http://schemas.microsoft.com/office/drawing/2014/main" id="{0CB58CF5-5472-486C-BAB8-667A0E1507B6}"/>
              </a:ext>
            </a:extLst>
          </p:cNvPr>
          <p:cNvSpPr txBox="1"/>
          <p:nvPr/>
        </p:nvSpPr>
        <p:spPr>
          <a:xfrm>
            <a:off x="6458330" y="4775345"/>
            <a:ext cx="1661822" cy="369332"/>
          </a:xfrm>
          <a:prstGeom prst="rect">
            <a:avLst/>
          </a:prstGeom>
          <a:noFill/>
        </p:spPr>
        <p:txBody>
          <a:bodyPr wrap="square" rtlCol="0">
            <a:spAutoFit/>
          </a:bodyPr>
          <a:lstStyle/>
          <a:p>
            <a:r>
              <a:rPr lang="de-DE" dirty="0"/>
              <a:t>Farbpigmente</a:t>
            </a:r>
          </a:p>
        </p:txBody>
      </p:sp>
    </p:spTree>
    <p:extLst>
      <p:ext uri="{BB962C8B-B14F-4D97-AF65-F5344CB8AC3E}">
        <p14:creationId xmlns:p14="http://schemas.microsoft.com/office/powerpoint/2010/main" val="4060605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538AB0-2D6E-4911-B366-59BBB0F7AD54}"/>
              </a:ext>
            </a:extLst>
          </p:cNvPr>
          <p:cNvSpPr>
            <a:spLocks noGrp="1"/>
          </p:cNvSpPr>
          <p:nvPr>
            <p:ph type="title"/>
          </p:nvPr>
        </p:nvSpPr>
        <p:spPr/>
        <p:txBody>
          <a:bodyPr/>
          <a:lstStyle/>
          <a:p>
            <a:r>
              <a:rPr lang="de-DE" dirty="0"/>
              <a:t>Zweischicht-Decklackierung</a:t>
            </a:r>
          </a:p>
        </p:txBody>
      </p:sp>
      <p:pic>
        <p:nvPicPr>
          <p:cNvPr id="4" name="Grafik 3">
            <a:extLst>
              <a:ext uri="{FF2B5EF4-FFF2-40B4-BE49-F238E27FC236}">
                <a16:creationId xmlns:a16="http://schemas.microsoft.com/office/drawing/2014/main" id="{A7E8C0E3-4A9D-4A5D-9937-C709C8F00327}"/>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5819" b="96631" l="2315" r="96349">
                        <a14:foregroundMark x1="5432" y1="29709" x2="10686" y2="37366"/>
                        <a14:foregroundMark x1="10686" y1="37366" x2="11042" y2="37519"/>
                        <a14:foregroundMark x1="37311" y1="54211" x2="37667" y2="59877"/>
                        <a14:foregroundMark x1="64826" y1="33384" x2="77560" y2="43032"/>
                        <a14:foregroundMark x1="94657" y1="49770" x2="95459" y2="39969"/>
                        <a14:foregroundMark x1="95370" y1="54211" x2="95191" y2="60184"/>
                        <a14:foregroundMark x1="96082" y1="62328" x2="96616" y2="70750"/>
                        <a14:foregroundMark x1="33126" y1="96631" x2="33838" y2="94793"/>
                        <a14:foregroundMark x1="2404" y1="95253" x2="2582" y2="93721"/>
                        <a14:backgroundMark x1="11932" y1="5360" x2="18700" y2="5360"/>
                        <a14:backgroundMark x1="18700" y1="5360" x2="26091" y2="4747"/>
                        <a14:backgroundMark x1="26091" y1="4747" x2="28406" y2="5207"/>
                        <a14:backgroundMark x1="12021" y1="4288" x2="12378" y2="6126"/>
                      </a14:backgroundRemoval>
                    </a14:imgEffect>
                  </a14:imgLayer>
                </a14:imgProps>
              </a:ext>
            </a:extLst>
          </a:blip>
          <a:stretch>
            <a:fillRect/>
          </a:stretch>
        </p:blipFill>
        <p:spPr>
          <a:xfrm>
            <a:off x="628650" y="1198307"/>
            <a:ext cx="7244334" cy="4212422"/>
          </a:xfrm>
          <a:prstGeom prst="rect">
            <a:avLst/>
          </a:prstGeom>
        </p:spPr>
      </p:pic>
      <p:cxnSp>
        <p:nvCxnSpPr>
          <p:cNvPr id="6" name="Gerade Verbindung mit Pfeil 5">
            <a:extLst>
              <a:ext uri="{FF2B5EF4-FFF2-40B4-BE49-F238E27FC236}">
                <a16:creationId xmlns:a16="http://schemas.microsoft.com/office/drawing/2014/main" id="{75E96099-D25A-4384-9585-1E1831A9364F}"/>
              </a:ext>
            </a:extLst>
          </p:cNvPr>
          <p:cNvCxnSpPr>
            <a:cxnSpLocks/>
          </p:cNvCxnSpPr>
          <p:nvPr/>
        </p:nvCxnSpPr>
        <p:spPr>
          <a:xfrm flipH="1">
            <a:off x="2376007" y="2013809"/>
            <a:ext cx="881280" cy="41649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9" name="Gerade Verbindung mit Pfeil 8">
            <a:extLst>
              <a:ext uri="{FF2B5EF4-FFF2-40B4-BE49-F238E27FC236}">
                <a16:creationId xmlns:a16="http://schemas.microsoft.com/office/drawing/2014/main" id="{6E1FEC6E-C9C3-4BF7-8688-89E96D7CBB5D}"/>
              </a:ext>
            </a:extLst>
          </p:cNvPr>
          <p:cNvCxnSpPr>
            <a:cxnSpLocks/>
          </p:cNvCxnSpPr>
          <p:nvPr/>
        </p:nvCxnSpPr>
        <p:spPr>
          <a:xfrm>
            <a:off x="4432944" y="1921105"/>
            <a:ext cx="1025665" cy="24514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5" name="Textfeld 14">
            <a:extLst>
              <a:ext uri="{FF2B5EF4-FFF2-40B4-BE49-F238E27FC236}">
                <a16:creationId xmlns:a16="http://schemas.microsoft.com/office/drawing/2014/main" id="{67567854-00AD-4E61-813D-C61C9A948205}"/>
              </a:ext>
            </a:extLst>
          </p:cNvPr>
          <p:cNvSpPr txBox="1"/>
          <p:nvPr/>
        </p:nvSpPr>
        <p:spPr>
          <a:xfrm>
            <a:off x="3407279" y="1736439"/>
            <a:ext cx="1025665" cy="369332"/>
          </a:xfrm>
          <a:prstGeom prst="rect">
            <a:avLst/>
          </a:prstGeom>
          <a:noFill/>
        </p:spPr>
        <p:txBody>
          <a:bodyPr wrap="square" rtlCol="0">
            <a:spAutoFit/>
          </a:bodyPr>
          <a:lstStyle/>
          <a:p>
            <a:r>
              <a:rPr lang="de-DE" dirty="0"/>
              <a:t>Klarlack</a:t>
            </a:r>
          </a:p>
        </p:txBody>
      </p:sp>
      <p:sp>
        <p:nvSpPr>
          <p:cNvPr id="17" name="Textfeld 16">
            <a:extLst>
              <a:ext uri="{FF2B5EF4-FFF2-40B4-BE49-F238E27FC236}">
                <a16:creationId xmlns:a16="http://schemas.microsoft.com/office/drawing/2014/main" id="{7728D8AE-5906-4A72-9B5A-5322E516F423}"/>
              </a:ext>
            </a:extLst>
          </p:cNvPr>
          <p:cNvSpPr txBox="1"/>
          <p:nvPr/>
        </p:nvSpPr>
        <p:spPr>
          <a:xfrm>
            <a:off x="1072967" y="1275215"/>
            <a:ext cx="1430046" cy="369332"/>
          </a:xfrm>
          <a:prstGeom prst="rect">
            <a:avLst/>
          </a:prstGeom>
          <a:noFill/>
        </p:spPr>
        <p:txBody>
          <a:bodyPr wrap="square" rtlCol="0">
            <a:spAutoFit/>
          </a:bodyPr>
          <a:lstStyle/>
          <a:p>
            <a:r>
              <a:rPr lang="de-DE" dirty="0"/>
              <a:t>Uni-Decklack</a:t>
            </a:r>
          </a:p>
        </p:txBody>
      </p:sp>
      <p:sp>
        <p:nvSpPr>
          <p:cNvPr id="19" name="Textfeld 18">
            <a:extLst>
              <a:ext uri="{FF2B5EF4-FFF2-40B4-BE49-F238E27FC236}">
                <a16:creationId xmlns:a16="http://schemas.microsoft.com/office/drawing/2014/main" id="{7F62AF4A-D35F-43DC-BB7C-06490CC777D3}"/>
              </a:ext>
            </a:extLst>
          </p:cNvPr>
          <p:cNvSpPr txBox="1"/>
          <p:nvPr/>
        </p:nvSpPr>
        <p:spPr>
          <a:xfrm>
            <a:off x="5161079" y="1356763"/>
            <a:ext cx="1430046" cy="369332"/>
          </a:xfrm>
          <a:prstGeom prst="rect">
            <a:avLst/>
          </a:prstGeom>
          <a:noFill/>
        </p:spPr>
        <p:txBody>
          <a:bodyPr wrap="square" rtlCol="0">
            <a:spAutoFit/>
          </a:bodyPr>
          <a:lstStyle/>
          <a:p>
            <a:r>
              <a:rPr lang="de-DE" dirty="0"/>
              <a:t>Metallic-Lack</a:t>
            </a:r>
          </a:p>
        </p:txBody>
      </p:sp>
      <p:sp>
        <p:nvSpPr>
          <p:cNvPr id="21" name="Textfeld 20">
            <a:extLst>
              <a:ext uri="{FF2B5EF4-FFF2-40B4-BE49-F238E27FC236}">
                <a16:creationId xmlns:a16="http://schemas.microsoft.com/office/drawing/2014/main" id="{E8A44A70-1DC6-40BC-BFBC-0424ADBD8D80}"/>
              </a:ext>
            </a:extLst>
          </p:cNvPr>
          <p:cNvSpPr txBox="1"/>
          <p:nvPr/>
        </p:nvSpPr>
        <p:spPr>
          <a:xfrm>
            <a:off x="886967" y="4992062"/>
            <a:ext cx="1616045" cy="369332"/>
          </a:xfrm>
          <a:prstGeom prst="rect">
            <a:avLst/>
          </a:prstGeom>
          <a:noFill/>
        </p:spPr>
        <p:txBody>
          <a:bodyPr wrap="square" rtlCol="0">
            <a:spAutoFit/>
          </a:bodyPr>
          <a:lstStyle/>
          <a:p>
            <a:r>
              <a:rPr lang="de-DE" dirty="0"/>
              <a:t>Farbpigmente</a:t>
            </a:r>
          </a:p>
        </p:txBody>
      </p:sp>
      <p:sp>
        <p:nvSpPr>
          <p:cNvPr id="23" name="Textfeld 22">
            <a:extLst>
              <a:ext uri="{FF2B5EF4-FFF2-40B4-BE49-F238E27FC236}">
                <a16:creationId xmlns:a16="http://schemas.microsoft.com/office/drawing/2014/main" id="{629B86CC-AA0A-4038-8B16-7796F8D8BFE5}"/>
              </a:ext>
            </a:extLst>
          </p:cNvPr>
          <p:cNvSpPr txBox="1"/>
          <p:nvPr/>
        </p:nvSpPr>
        <p:spPr>
          <a:xfrm>
            <a:off x="3175776" y="4992062"/>
            <a:ext cx="1985303" cy="369332"/>
          </a:xfrm>
          <a:prstGeom prst="rect">
            <a:avLst/>
          </a:prstGeom>
          <a:noFill/>
        </p:spPr>
        <p:txBody>
          <a:bodyPr wrap="square" rtlCol="0">
            <a:spAutoFit/>
          </a:bodyPr>
          <a:lstStyle/>
          <a:p>
            <a:r>
              <a:rPr lang="de-DE" dirty="0"/>
              <a:t>Metallic-Pigmente</a:t>
            </a:r>
          </a:p>
        </p:txBody>
      </p:sp>
    </p:spTree>
    <p:extLst>
      <p:ext uri="{BB962C8B-B14F-4D97-AF65-F5344CB8AC3E}">
        <p14:creationId xmlns:p14="http://schemas.microsoft.com/office/powerpoint/2010/main" val="3735773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538AB0-2D6E-4911-B366-59BBB0F7AD54}"/>
              </a:ext>
            </a:extLst>
          </p:cNvPr>
          <p:cNvSpPr>
            <a:spLocks noGrp="1"/>
          </p:cNvSpPr>
          <p:nvPr>
            <p:ph type="title"/>
          </p:nvPr>
        </p:nvSpPr>
        <p:spPr/>
        <p:txBody>
          <a:bodyPr/>
          <a:lstStyle/>
          <a:p>
            <a:r>
              <a:rPr lang="de-DE" dirty="0"/>
              <a:t>Mehrschicht-Decklackierung</a:t>
            </a:r>
          </a:p>
        </p:txBody>
      </p:sp>
      <p:pic>
        <p:nvPicPr>
          <p:cNvPr id="4" name="Grafik 3">
            <a:extLst>
              <a:ext uri="{FF2B5EF4-FFF2-40B4-BE49-F238E27FC236}">
                <a16:creationId xmlns:a16="http://schemas.microsoft.com/office/drawing/2014/main" id="{70FF11E5-8F69-413F-B1B1-684575A680B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209" b="96716" l="2948" r="89738">
                        <a14:foregroundMark x1="36354" y1="8209" x2="37664" y2="10448"/>
                        <a14:foregroundMark x1="2948" y1="96119" x2="3057" y2="95373"/>
                        <a14:foregroundMark x1="38210" y1="96716" x2="43013" y2="96119"/>
                      </a14:backgroundRemoval>
                    </a14:imgEffect>
                  </a14:imgLayer>
                </a14:imgProps>
              </a:ext>
            </a:extLst>
          </a:blip>
          <a:stretch>
            <a:fillRect/>
          </a:stretch>
        </p:blipFill>
        <p:spPr>
          <a:xfrm>
            <a:off x="1117600" y="1026847"/>
            <a:ext cx="6141871" cy="4492416"/>
          </a:xfrm>
          <a:prstGeom prst="rect">
            <a:avLst/>
          </a:prstGeom>
        </p:spPr>
      </p:pic>
      <p:cxnSp>
        <p:nvCxnSpPr>
          <p:cNvPr id="8" name="Gerade Verbindung mit Pfeil 7">
            <a:extLst>
              <a:ext uri="{FF2B5EF4-FFF2-40B4-BE49-F238E27FC236}">
                <a16:creationId xmlns:a16="http://schemas.microsoft.com/office/drawing/2014/main" id="{7277408F-DF82-4BAC-A52A-F0854D0EE10B}"/>
              </a:ext>
            </a:extLst>
          </p:cNvPr>
          <p:cNvCxnSpPr>
            <a:cxnSpLocks/>
          </p:cNvCxnSpPr>
          <p:nvPr/>
        </p:nvCxnSpPr>
        <p:spPr>
          <a:xfrm flipH="1">
            <a:off x="5048529" y="2394623"/>
            <a:ext cx="881280" cy="41649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5" name="Textfeld 4">
            <a:extLst>
              <a:ext uri="{FF2B5EF4-FFF2-40B4-BE49-F238E27FC236}">
                <a16:creationId xmlns:a16="http://schemas.microsoft.com/office/drawing/2014/main" id="{E4FE9DFA-B662-4713-8FCD-3E30C5FD12F2}"/>
              </a:ext>
            </a:extLst>
          </p:cNvPr>
          <p:cNvSpPr txBox="1"/>
          <p:nvPr/>
        </p:nvSpPr>
        <p:spPr>
          <a:xfrm>
            <a:off x="5929809" y="2131483"/>
            <a:ext cx="1025665" cy="369332"/>
          </a:xfrm>
          <a:prstGeom prst="rect">
            <a:avLst/>
          </a:prstGeom>
          <a:noFill/>
        </p:spPr>
        <p:txBody>
          <a:bodyPr wrap="square" rtlCol="0">
            <a:spAutoFit/>
          </a:bodyPr>
          <a:lstStyle/>
          <a:p>
            <a:r>
              <a:rPr lang="de-DE" dirty="0"/>
              <a:t>Klarlack</a:t>
            </a:r>
          </a:p>
        </p:txBody>
      </p:sp>
      <p:sp>
        <p:nvSpPr>
          <p:cNvPr id="6" name="Textfeld 5">
            <a:extLst>
              <a:ext uri="{FF2B5EF4-FFF2-40B4-BE49-F238E27FC236}">
                <a16:creationId xmlns:a16="http://schemas.microsoft.com/office/drawing/2014/main" id="{44B44F49-A51A-4FEE-AAA0-D93A37342539}"/>
              </a:ext>
            </a:extLst>
          </p:cNvPr>
          <p:cNvSpPr txBox="1"/>
          <p:nvPr/>
        </p:nvSpPr>
        <p:spPr>
          <a:xfrm>
            <a:off x="1430306" y="5131210"/>
            <a:ext cx="1616045" cy="369332"/>
          </a:xfrm>
          <a:prstGeom prst="rect">
            <a:avLst/>
          </a:prstGeom>
          <a:noFill/>
        </p:spPr>
        <p:txBody>
          <a:bodyPr wrap="square" rtlCol="0">
            <a:spAutoFit/>
          </a:bodyPr>
          <a:lstStyle/>
          <a:p>
            <a:r>
              <a:rPr lang="de-DE" dirty="0"/>
              <a:t>Farbpigmente</a:t>
            </a:r>
          </a:p>
        </p:txBody>
      </p:sp>
      <p:sp>
        <p:nvSpPr>
          <p:cNvPr id="14" name="Textfeld 13">
            <a:extLst>
              <a:ext uri="{FF2B5EF4-FFF2-40B4-BE49-F238E27FC236}">
                <a16:creationId xmlns:a16="http://schemas.microsoft.com/office/drawing/2014/main" id="{D883D462-298E-4062-AED7-06E98513A142}"/>
              </a:ext>
            </a:extLst>
          </p:cNvPr>
          <p:cNvSpPr txBox="1"/>
          <p:nvPr/>
        </p:nvSpPr>
        <p:spPr>
          <a:xfrm>
            <a:off x="3873124" y="5131210"/>
            <a:ext cx="2056685" cy="369332"/>
          </a:xfrm>
          <a:prstGeom prst="rect">
            <a:avLst/>
          </a:prstGeom>
          <a:noFill/>
        </p:spPr>
        <p:txBody>
          <a:bodyPr wrap="square" rtlCol="0">
            <a:spAutoFit/>
          </a:bodyPr>
          <a:lstStyle/>
          <a:p>
            <a:r>
              <a:rPr lang="de-DE" dirty="0"/>
              <a:t>Glimmer-Pigmente</a:t>
            </a:r>
          </a:p>
        </p:txBody>
      </p:sp>
    </p:spTree>
    <p:extLst>
      <p:ext uri="{BB962C8B-B14F-4D97-AF65-F5344CB8AC3E}">
        <p14:creationId xmlns:p14="http://schemas.microsoft.com/office/powerpoint/2010/main" val="2982397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lühbirne-Zeichen | Public Domain Vektoren">
            <a:extLst>
              <a:ext uri="{FF2B5EF4-FFF2-40B4-BE49-F238E27FC236}">
                <a16:creationId xmlns:a16="http://schemas.microsoft.com/office/drawing/2014/main" id="{92BF9109-FE89-4D91-98FC-CCBADB9277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96954" y="2999603"/>
            <a:ext cx="1914525" cy="2381250"/>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a:extLst>
              <a:ext uri="{FF2B5EF4-FFF2-40B4-BE49-F238E27FC236}">
                <a16:creationId xmlns:a16="http://schemas.microsoft.com/office/drawing/2014/main" id="{9D538AB0-2D6E-4911-B366-59BBB0F7AD54}"/>
              </a:ext>
            </a:extLst>
          </p:cNvPr>
          <p:cNvSpPr>
            <a:spLocks noGrp="1"/>
          </p:cNvSpPr>
          <p:nvPr>
            <p:ph type="ctrTitle"/>
          </p:nvPr>
        </p:nvSpPr>
        <p:spPr>
          <a:xfrm rot="20049210">
            <a:off x="1143000" y="1570302"/>
            <a:ext cx="6858000" cy="1989667"/>
          </a:xfrm>
        </p:spPr>
        <p:txBody>
          <a:bodyPr>
            <a:normAutofit/>
          </a:bodyPr>
          <a:lstStyle/>
          <a:p>
            <a:r>
              <a:rPr lang="de-DE" sz="4400" dirty="0"/>
              <a:t>Merke dir die Unterschiede zwischen den Decklackierungen!</a:t>
            </a:r>
          </a:p>
        </p:txBody>
      </p:sp>
    </p:spTree>
    <p:extLst>
      <p:ext uri="{BB962C8B-B14F-4D97-AF65-F5344CB8AC3E}">
        <p14:creationId xmlns:p14="http://schemas.microsoft.com/office/powerpoint/2010/main" val="742221437"/>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43</Words>
  <Application>Microsoft Office PowerPoint</Application>
  <PresentationFormat>Bildschirmpräsentation (16:10)</PresentationFormat>
  <Paragraphs>17</Paragraphs>
  <Slides>7</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7</vt:i4>
      </vt:variant>
    </vt:vector>
  </HeadingPairs>
  <TitlesOfParts>
    <vt:vector size="11" baseType="lpstr">
      <vt:lpstr>Arial</vt:lpstr>
      <vt:lpstr>Calibri</vt:lpstr>
      <vt:lpstr>Calibri Light</vt:lpstr>
      <vt:lpstr>Office</vt:lpstr>
      <vt:lpstr>Decklackierungen</vt:lpstr>
      <vt:lpstr>PowerPoint-Präsentation</vt:lpstr>
      <vt:lpstr>Worin unterscheiden sich Decklackierungen?</vt:lpstr>
      <vt:lpstr>Einschicht-Decklackierung</vt:lpstr>
      <vt:lpstr>Zweischicht-Decklackierung</vt:lpstr>
      <vt:lpstr>Mehrschicht-Decklackierung</vt:lpstr>
      <vt:lpstr>Merke dir die Unterschiede zwischen den Decklackierungen!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Die Spritzprobe</dc:title>
  <dc:creator>Miriam Mulders</dc:creator>
  <cp:lastModifiedBy>Miriam Mulders</cp:lastModifiedBy>
  <cp:revision>15</cp:revision>
  <dcterms:created xsi:type="dcterms:W3CDTF">2020-10-27T13:23:37Z</dcterms:created>
  <dcterms:modified xsi:type="dcterms:W3CDTF">2020-10-28T09:38:44Z</dcterms:modified>
</cp:coreProperties>
</file>

<file path=docProps/thumbnail.jpeg>
</file>